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7" r:id="rId21"/>
    <p:sldId id="276" r:id="rId2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588953554718706E-2"/>
          <c:y val="0.12852230739142764"/>
          <c:w val="0.89585549088972571"/>
          <c:h val="0.710756553501474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H. Ádám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Munka1!$A$2:$A$4</c:f>
              <c:strCache>
                <c:ptCount val="3"/>
                <c:pt idx="0">
                  <c:v>Fejlesztési folyamatok</c:v>
                </c:pt>
                <c:pt idx="1">
                  <c:v>Dokumentálás és tesztelés</c:v>
                </c:pt>
                <c:pt idx="2">
                  <c:v>Prezentáció</c:v>
                </c:pt>
              </c:strCache>
            </c:strRef>
          </c:cat>
          <c:val>
            <c:numRef>
              <c:f>Munka1!$B$2:$B$4</c:f>
              <c:numCache>
                <c:formatCode>0%</c:formatCode>
                <c:ptCount val="3"/>
                <c:pt idx="0">
                  <c:v>0.15</c:v>
                </c:pt>
                <c:pt idx="1">
                  <c:v>0.35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3E-48BB-A4FD-26FD8180A633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D. Milán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Munka1!$A$2:$A$4</c:f>
              <c:strCache>
                <c:ptCount val="3"/>
                <c:pt idx="0">
                  <c:v>Fejlesztési folyamatok</c:v>
                </c:pt>
                <c:pt idx="1">
                  <c:v>Dokumentálás és tesztelés</c:v>
                </c:pt>
                <c:pt idx="2">
                  <c:v>Prezentáció</c:v>
                </c:pt>
              </c:strCache>
            </c:strRef>
          </c:cat>
          <c:val>
            <c:numRef>
              <c:f>Munka1!$C$2:$C$4</c:f>
              <c:numCache>
                <c:formatCode>0%</c:formatCode>
                <c:ptCount val="3"/>
                <c:pt idx="0">
                  <c:v>0.7</c:v>
                </c:pt>
                <c:pt idx="1">
                  <c:v>0.25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3E-48BB-A4FD-26FD8180A633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B. Milán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Munka1!$A$2:$A$4</c:f>
              <c:strCache>
                <c:ptCount val="3"/>
                <c:pt idx="0">
                  <c:v>Fejlesztési folyamatok</c:v>
                </c:pt>
                <c:pt idx="1">
                  <c:v>Dokumentálás és tesztelés</c:v>
                </c:pt>
                <c:pt idx="2">
                  <c:v>Prezentáció</c:v>
                </c:pt>
              </c:strCache>
            </c:strRef>
          </c:cat>
          <c:val>
            <c:numRef>
              <c:f>Munka1!$D$2:$D$4</c:f>
              <c:numCache>
                <c:formatCode>0%</c:formatCode>
                <c:ptCount val="3"/>
                <c:pt idx="0">
                  <c:v>0.15</c:v>
                </c:pt>
                <c:pt idx="1">
                  <c:v>0.4</c:v>
                </c:pt>
                <c:pt idx="2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3E-48BB-A4FD-26FD8180A6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73157184"/>
        <c:axId val="1773163424"/>
      </c:barChart>
      <c:catAx>
        <c:axId val="177315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773163424"/>
        <c:crosses val="autoZero"/>
        <c:auto val="1"/>
        <c:lblAlgn val="ctr"/>
        <c:lblOffset val="100"/>
        <c:noMultiLvlLbl val="0"/>
      </c:catAx>
      <c:valAx>
        <c:axId val="177316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773157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E33E4-1FB5-48E3-927B-89AF94D45ABF}" type="datetimeFigureOut">
              <a:rPr lang="hu-HU" smtClean="0"/>
              <a:t>2025. 04. 25.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E36FB-D7F2-4876-8B85-FAFECB4E60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3882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E36FB-D7F2-4876-8B85-FAFECB4E60B8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496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DE562D-6FC6-E26C-C724-E83ECD536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8FD9B36-C8AE-FE4D-A3B7-7B991252A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1C807E4-A99E-0BDD-E4DA-B4995FA64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AFE2-4315-48DA-AD92-270291EC9CCE}" type="datetimeFigureOut">
              <a:rPr lang="hu-HU" smtClean="0"/>
              <a:t>2025. 04. 25.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94B957C-82F9-F6EF-5048-5EEA6D1B0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B025933-ED32-C7B7-EBE6-B8C59995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B0FC5-BD3F-49E5-B9B6-36F11C2DAD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27890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0A3E67-B03B-754C-47C0-677A4D6A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2C22B69-CFEA-441B-91B0-1F803A1DF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2D8170F-9021-8358-8CB4-08B9DD8B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AFE2-4315-48DA-AD92-270291EC9CCE}" type="datetimeFigureOut">
              <a:rPr lang="hu-HU" smtClean="0"/>
              <a:t>2025. 04. 25.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FEA9ADD-61FA-AD51-48A9-74BA4E7F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D46297D-B79F-5479-954A-54C74FB33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B0FC5-BD3F-49E5-B9B6-36F11C2DAD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5266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25981E0-DD4B-04C3-C6FA-34BA42975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32862A5-705A-87DC-9AFD-8385E0D98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E73689F-4FB5-6381-DEDD-602F89BDF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AFE2-4315-48DA-AD92-270291EC9CCE}" type="datetimeFigureOut">
              <a:rPr lang="hu-HU" smtClean="0"/>
              <a:t>2025. 04. 25.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E9865F8-0CDF-8E97-2BD3-50A452D8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E6D25D7-A480-4BCE-3EFC-9A0D2F66C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B0FC5-BD3F-49E5-B9B6-36F11C2DAD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257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8003C0-D27A-0461-3C3D-D63AF67C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A63F4E7-6FF0-CAC1-07FB-B43542AD6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5DB1A18-2E3D-29B0-2591-289D7CFDB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AFE2-4315-48DA-AD92-270291EC9CCE}" type="datetimeFigureOut">
              <a:rPr lang="hu-HU" smtClean="0"/>
              <a:t>2025. 04. 25.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ACBEC95-7DA0-6DE1-C30E-C9E83D66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6B62F4B-BB32-602E-2844-9FD0A4648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B0FC5-BD3F-49E5-B9B6-36F11C2DAD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90917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075B84-539A-00F5-E6DA-11BF9E284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F1017AD-AB17-31AD-B761-20995D6AC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D80EEAF-CEE7-BC84-ACE8-7999928DF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AFE2-4315-48DA-AD92-270291EC9CCE}" type="datetimeFigureOut">
              <a:rPr lang="hu-HU" smtClean="0"/>
              <a:t>2025. 04. 25.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F8053AD-0899-7F81-BB8D-E1E14832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BFD5BA7-B982-E170-364E-3C18C29EA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B0FC5-BD3F-49E5-B9B6-36F11C2DAD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7181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D5E952-C82A-D4DC-87AE-F69637C5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E921D74-8900-FA3A-4FAD-9F8D9C272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75CB227-B87C-9CFD-5585-E9295C298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8A9A58F-C92E-893D-1398-9169C66CF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AFE2-4315-48DA-AD92-270291EC9CCE}" type="datetimeFigureOut">
              <a:rPr lang="hu-HU" smtClean="0"/>
              <a:t>2025. 04. 25.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93A019A-EDA0-D113-5031-EC46F8C0D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4C53F87-D4BE-6124-8D6C-6A2F8C229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B0FC5-BD3F-49E5-B9B6-36F11C2DAD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63526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879EC3-846D-C893-3C38-D0903050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9BEF19F-B4B7-D6C4-AFC7-121B225B2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CA0F607-3D1F-FAA2-EC9D-7953FBADB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F141F97-A046-00EB-EAD5-2DC7B1174A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DD3C08F-C025-2226-0F60-DB9CAC2E10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854B8B3-7BEF-C017-A4AA-A37AB8C1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AFE2-4315-48DA-AD92-270291EC9CCE}" type="datetimeFigureOut">
              <a:rPr lang="hu-HU" smtClean="0"/>
              <a:t>2025. 04. 25.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7E39897-66BE-5573-5E3A-E771CD7D7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DF6B3EC5-7321-121C-771C-A804F762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B0FC5-BD3F-49E5-B9B6-36F11C2DAD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91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85A095-5F2D-32C9-C0CA-8AA521047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E177A34-FDA9-7EE6-E43C-B29B98C1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AFE2-4315-48DA-AD92-270291EC9CCE}" type="datetimeFigureOut">
              <a:rPr lang="hu-HU" smtClean="0"/>
              <a:t>2025. 04. 25.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1A9715F-D065-9433-2B6D-2733F2A28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F3A872F-1B3B-B75C-B09E-E6E2A574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B0FC5-BD3F-49E5-B9B6-36F11C2DAD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6326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85A140D-684D-C45C-17E1-19A65BF7A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AFE2-4315-48DA-AD92-270291EC9CCE}" type="datetimeFigureOut">
              <a:rPr lang="hu-HU" smtClean="0"/>
              <a:t>2025. 04. 25.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F52CA3F-8336-EF3E-FB76-34CF25FC7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9850FC4-3953-8625-CBD2-A3C1FA29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B0FC5-BD3F-49E5-B9B6-36F11C2DAD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3422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89FF09-8CBC-43B7-6AC8-954C71A82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BF6395-1630-E438-3EDC-8AC9768B4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0EABF4F-8E94-5B60-D4D1-A0C36E6F6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87BA97C-83C2-913A-3D7E-91FD7078B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AFE2-4315-48DA-AD92-270291EC9CCE}" type="datetimeFigureOut">
              <a:rPr lang="hu-HU" smtClean="0"/>
              <a:t>2025. 04. 25.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985A460-0A68-5C66-E357-A7D62931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44E556C-3ED8-2830-6FC9-3FDC2F40E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B0FC5-BD3F-49E5-B9B6-36F11C2DAD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8790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6979CD-223A-6AC3-6F70-4EBBA6809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1C954EF-6BC2-B584-BD4A-4EB9556A6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1096CDA-2BBF-0091-41AE-4B9C77A8C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8C8197B-0F45-AEAD-B315-841A7EA9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AFE2-4315-48DA-AD92-270291EC9CCE}" type="datetimeFigureOut">
              <a:rPr lang="hu-HU" smtClean="0"/>
              <a:t>2025. 04. 25.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35A5CB4-0D21-8ED3-0B97-B28A03B1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8D87126-6063-3FF3-0B1B-AAE635282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B0FC5-BD3F-49E5-B9B6-36F11C2DAD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9813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3A04135-D26E-9694-39B0-7FBF7C287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392652E-6603-7CF3-E94A-6E4349F17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65B9015-6587-1C94-CEC7-E47342A39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4AFE2-4315-48DA-AD92-270291EC9CCE}" type="datetimeFigureOut">
              <a:rPr lang="hu-HU" smtClean="0"/>
              <a:t>2025. 04. 25.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5A28B97-6CAB-B452-2001-319117494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D2CC8A0-7DB8-C594-F760-C3C229D5A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2B0FC5-BD3F-49E5-B9B6-36F11C2DAD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226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BCAA3A-28FF-E82C-82EB-528D8661B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32" y="246127"/>
            <a:ext cx="4709743" cy="1655762"/>
          </a:xfrm>
        </p:spPr>
        <p:txBody>
          <a:bodyPr>
            <a:normAutofit fontScale="90000"/>
          </a:bodyPr>
          <a:lstStyle/>
          <a:p>
            <a:r>
              <a:rPr lang="hu-HU" dirty="0"/>
              <a:t>Silver edzőterem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4EE4B54-6D7F-8531-DF04-891B07238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409" y="5544364"/>
            <a:ext cx="5144371" cy="2890510"/>
          </a:xfrm>
        </p:spPr>
        <p:txBody>
          <a:bodyPr/>
          <a:lstStyle/>
          <a:p>
            <a:r>
              <a:rPr lang="hu-HU" dirty="0"/>
              <a:t>Készítette: </a:t>
            </a:r>
            <a:br>
              <a:rPr lang="hu-HU" dirty="0"/>
            </a:br>
            <a:r>
              <a:rPr lang="hu-HU" dirty="0"/>
              <a:t>Dóczi Milán, Helembai Ádám, Bruder  Milán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B3963B4-68CA-7077-7BB8-BABF73B208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436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9C7C1E0-FCB5-F7A2-FDE4-17DC94870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103" y="2674484"/>
            <a:ext cx="1276350" cy="124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529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94AE17-E1BD-E45A-3C87-AAB03E3C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Fejlesztés folyamata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EA95D5-70AF-EDC3-6B90-60F253926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8735" cy="435133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hu-HU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Bérlet vásárlás backend oldalról</a:t>
            </a:r>
          </a:p>
          <a:p>
            <a:pPr lvl="1"/>
            <a:r>
              <a:rPr lang="hu-HU" sz="1800" dirty="0"/>
              <a:t>Hitelesítés</a:t>
            </a:r>
          </a:p>
          <a:p>
            <a:pPr lvl="1"/>
            <a:r>
              <a:rPr lang="hu-HU" sz="1800" dirty="0"/>
              <a:t>Bérlet Ellenőrzés</a:t>
            </a:r>
          </a:p>
          <a:p>
            <a:pPr lvl="1"/>
            <a:r>
              <a:rPr lang="hu-HU" sz="1800" dirty="0"/>
              <a:t>Bérlet Generálás</a:t>
            </a:r>
          </a:p>
          <a:p>
            <a:pPr lvl="1"/>
            <a:r>
              <a:rPr lang="hu-HU" sz="1800" dirty="0"/>
              <a:t>Válasz Kezelés</a:t>
            </a:r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  <p:pic>
        <p:nvPicPr>
          <p:cNvPr id="4" name="image25.png">
            <a:extLst>
              <a:ext uri="{FF2B5EF4-FFF2-40B4-BE49-F238E27FC236}">
                <a16:creationId xmlns:a16="http://schemas.microsoft.com/office/drawing/2014/main" id="{13A427C6-78BA-A6F1-7B83-CD4B9F707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5366" y="1537811"/>
            <a:ext cx="6114415" cy="49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0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B74540-C7A9-87C7-9189-498C464F3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Fejlesztés folyamata</a:t>
            </a:r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12D83174-196A-54AF-D478-4B85FC015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103361" y="1962292"/>
            <a:ext cx="6964910" cy="3818327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BB2E5AE5-3A9C-1846-F9AF-CD85B1B8FBBD}"/>
              </a:ext>
            </a:extLst>
          </p:cNvPr>
          <p:cNvSpPr txBox="1"/>
          <p:nvPr/>
        </p:nvSpPr>
        <p:spPr>
          <a:xfrm>
            <a:off x="69634" y="1777626"/>
            <a:ext cx="503372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b="1" dirty="0"/>
              <a:t>Bérlet vásárlás frontend oldalról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Bérlet típus kiválasztása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Adatok küldése a backendnek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Sikeres/hibás válasz kezelése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Értesítések megjelenítése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28283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AC9EAE-9C22-4AB9-A31D-FC0322D3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Admin</a:t>
            </a:r>
            <a:r>
              <a:rPr lang="hu-HU" dirty="0"/>
              <a:t> felület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593E67D-2663-FCE3-A7EF-2C5BD1ED9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Felhasználók megtekintése</a:t>
            </a:r>
          </a:p>
          <a:p>
            <a:r>
              <a:rPr lang="hu-HU" dirty="0"/>
              <a:t>Bérletek kezelése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4763DE9-DB1D-A298-FC36-B2DCC8C05A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99" y="1758211"/>
            <a:ext cx="6096000" cy="2943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2891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EC792E-E978-052A-6F1D-E4D2982B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Felhasználó felület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C7D0A19-4B49-9C78-1A0F-74C2B0A90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Szükséges eszközök a weboldal eléréséhez</a:t>
            </a:r>
          </a:p>
          <a:p>
            <a:pPr lvl="1"/>
            <a:r>
              <a:rPr lang="hu-HU" sz="1400" dirty="0"/>
              <a:t>Asztali számítógép</a:t>
            </a:r>
          </a:p>
          <a:p>
            <a:pPr lvl="1"/>
            <a:r>
              <a:rPr lang="hu-HU" sz="1400" dirty="0"/>
              <a:t>Okostelefon</a:t>
            </a:r>
          </a:p>
          <a:p>
            <a:pPr lvl="1"/>
            <a:r>
              <a:rPr lang="hu-HU" sz="1400" dirty="0"/>
              <a:t>Tablet</a:t>
            </a:r>
            <a:endParaRPr lang="hu-HU" sz="1400" b="1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hu-HU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Kompatibilis böngészők</a:t>
            </a:r>
          </a:p>
          <a:p>
            <a:pPr lvl="1"/>
            <a:r>
              <a:rPr lang="hu-HU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Brave</a:t>
            </a:r>
            <a:endParaRPr lang="hu-HU" sz="1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hu-HU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Google Chrome</a:t>
            </a:r>
          </a:p>
          <a:p>
            <a:pPr lvl="1"/>
            <a:r>
              <a:rPr lang="hu-HU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Vivaldi</a:t>
            </a:r>
          </a:p>
          <a:p>
            <a:pPr lvl="1"/>
            <a:r>
              <a:rPr lang="hu-HU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Safari</a:t>
            </a:r>
            <a:r>
              <a:rPr lang="hu-HU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(IOS és </a:t>
            </a:r>
            <a:r>
              <a:rPr lang="hu-HU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MacOS</a:t>
            </a:r>
            <a:r>
              <a:rPr lang="hu-HU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/>
            <a:endParaRPr lang="hu-HU" sz="1400" b="1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lvl="1" indent="0">
              <a:buNone/>
            </a:pPr>
            <a:endParaRPr lang="hu-HU" sz="1800" dirty="0"/>
          </a:p>
          <a:p>
            <a:pPr marL="457200" lvl="1" indent="0">
              <a:buNone/>
            </a:pPr>
            <a:endParaRPr lang="hu-HU" sz="1800" dirty="0"/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52841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224AA-232F-E924-93A2-E85F6D4EE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D0D045-84E2-EA45-5D05-E6513E519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Felhasználó felület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34F91A3-0366-BFBA-1245-A0F72F191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6448"/>
            <a:ext cx="10515600" cy="4351338"/>
          </a:xfrm>
        </p:spPr>
        <p:txBody>
          <a:bodyPr/>
          <a:lstStyle/>
          <a:p>
            <a:pPr lvl="1"/>
            <a:r>
              <a:rPr lang="hu-HU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Funkciók</a:t>
            </a:r>
          </a:p>
          <a:p>
            <a:pPr lvl="2"/>
            <a:r>
              <a:rPr lang="hu-HU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Jegyek és bérletek vásárlása</a:t>
            </a:r>
          </a:p>
          <a:p>
            <a:pPr lvl="2"/>
            <a:r>
              <a:rPr lang="hu-HU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Galéria</a:t>
            </a:r>
          </a:p>
          <a:p>
            <a:pPr lvl="2"/>
            <a:r>
              <a:rPr lang="hu-HU" sz="16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Bejelentkezés és regisztráció</a:t>
            </a:r>
          </a:p>
          <a:p>
            <a:pPr lvl="1"/>
            <a:endParaRPr lang="hu-HU" sz="1400" b="1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lvl="1" indent="0">
              <a:buNone/>
            </a:pPr>
            <a:endParaRPr lang="hu-HU" sz="1800" dirty="0"/>
          </a:p>
          <a:p>
            <a:pPr marL="457200" lvl="1" indent="0">
              <a:buNone/>
            </a:pPr>
            <a:endParaRPr lang="hu-HU" sz="1800" dirty="0"/>
          </a:p>
          <a:p>
            <a:pPr lvl="1"/>
            <a:endParaRPr lang="hu-HU" dirty="0"/>
          </a:p>
        </p:txBody>
      </p:sp>
      <p:pic>
        <p:nvPicPr>
          <p:cNvPr id="4" name="image9.png">
            <a:extLst>
              <a:ext uri="{FF2B5EF4-FFF2-40B4-BE49-F238E27FC236}">
                <a16:creationId xmlns:a16="http://schemas.microsoft.com/office/drawing/2014/main" id="{9F72F2E6-C68E-DB5B-4586-6492C69C8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38992" y="1544841"/>
            <a:ext cx="7453008" cy="358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84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3C5B9-C75D-4020-2AD1-663AD4055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4CAC9D-0972-5D4D-FB60-F6054E6A0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Felhasználó felület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4C559C0-0957-5698-92B6-1C7AC704A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99" y="1618746"/>
            <a:ext cx="10515600" cy="4351338"/>
          </a:xfrm>
        </p:spPr>
        <p:txBody>
          <a:bodyPr/>
          <a:lstStyle/>
          <a:p>
            <a:pPr lvl="1"/>
            <a:r>
              <a:rPr lang="hu-HU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Jegyek és bérletek vásárlása</a:t>
            </a:r>
            <a:r>
              <a:rPr lang="hu-HU" sz="1200" b="1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endParaRPr lang="hu-HU" sz="600" b="1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lvl="1" indent="0">
              <a:buNone/>
            </a:pPr>
            <a:endParaRPr lang="hu-HU" sz="1800" dirty="0"/>
          </a:p>
          <a:p>
            <a:pPr marL="457200" lvl="1" indent="0">
              <a:buNone/>
            </a:pPr>
            <a:endParaRPr lang="hu-HU" sz="1800" dirty="0"/>
          </a:p>
          <a:p>
            <a:pPr lvl="1"/>
            <a:endParaRPr lang="hu-HU" dirty="0"/>
          </a:p>
        </p:txBody>
      </p:sp>
      <p:pic>
        <p:nvPicPr>
          <p:cNvPr id="9" name="image14.png">
            <a:extLst>
              <a:ext uri="{FF2B5EF4-FFF2-40B4-BE49-F238E27FC236}">
                <a16:creationId xmlns:a16="http://schemas.microsoft.com/office/drawing/2014/main" id="{040A470F-21C5-46BF-7816-66BC7416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15923" y="1690688"/>
            <a:ext cx="6989125" cy="33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1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EE3ED-8EB0-47B8-ABC0-2092B3E72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879D08-54F2-A4C5-CB76-3EFB9993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Felhasználó felület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1F1D0E6-4C4A-FAA1-9231-32FFFC513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71" y="1733645"/>
            <a:ext cx="3603279" cy="4351338"/>
          </a:xfrm>
        </p:spPr>
        <p:txBody>
          <a:bodyPr/>
          <a:lstStyle/>
          <a:p>
            <a:pPr lvl="1"/>
            <a:r>
              <a:rPr lang="hu-HU" sz="1800" b="1" dirty="0"/>
              <a:t>Galéria</a:t>
            </a:r>
          </a:p>
          <a:p>
            <a:pPr lvl="2"/>
            <a:r>
              <a:rPr lang="hu-HU" sz="1400" dirty="0"/>
              <a:t>Képek megtekintése az edzőteremről</a:t>
            </a:r>
          </a:p>
          <a:p>
            <a:pPr marL="457200" lvl="1" indent="0">
              <a:buNone/>
            </a:pPr>
            <a:endParaRPr lang="hu-HU" sz="1800" dirty="0"/>
          </a:p>
          <a:p>
            <a:pPr lvl="1"/>
            <a:endParaRPr lang="hu-HU" dirty="0"/>
          </a:p>
        </p:txBody>
      </p:sp>
      <p:pic>
        <p:nvPicPr>
          <p:cNvPr id="4" name="image15.png">
            <a:extLst>
              <a:ext uri="{FF2B5EF4-FFF2-40B4-BE49-F238E27FC236}">
                <a16:creationId xmlns:a16="http://schemas.microsoft.com/office/drawing/2014/main" id="{A70B5D76-CBDE-63C5-EDF3-24C2921B0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88995" y="1690688"/>
            <a:ext cx="8103005" cy="382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85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4FC28-002B-5749-5D96-1DE11AB10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A6FC73-00E0-A65C-25B6-C6F00070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Felhasználó felület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AE0BCC9-A4D9-2C52-92FD-EC12EEDEA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71" y="1733645"/>
            <a:ext cx="3548959" cy="2512430"/>
          </a:xfrm>
        </p:spPr>
        <p:txBody>
          <a:bodyPr/>
          <a:lstStyle/>
          <a:p>
            <a:pPr lvl="1"/>
            <a:r>
              <a:rPr lang="hu-HU" sz="1800" b="1" dirty="0"/>
              <a:t>Regisztráció</a:t>
            </a:r>
          </a:p>
          <a:p>
            <a:pPr lvl="2"/>
            <a:r>
              <a:rPr lang="hu-HU" sz="1600" dirty="0"/>
              <a:t>Név</a:t>
            </a:r>
          </a:p>
          <a:p>
            <a:pPr lvl="2"/>
            <a:r>
              <a:rPr lang="hu-HU" sz="1600" dirty="0"/>
              <a:t>E-mail cím</a:t>
            </a:r>
          </a:p>
          <a:p>
            <a:pPr lvl="2"/>
            <a:r>
              <a:rPr lang="hu-HU" sz="1600" dirty="0"/>
              <a:t>Jelszó</a:t>
            </a:r>
          </a:p>
          <a:p>
            <a:pPr lvl="2"/>
            <a:r>
              <a:rPr lang="hu-HU" sz="1600" dirty="0"/>
              <a:t>Lakcím</a:t>
            </a:r>
          </a:p>
          <a:p>
            <a:pPr lvl="2"/>
            <a:r>
              <a:rPr lang="hu-HU" sz="1600" dirty="0"/>
              <a:t>Születési dátum</a:t>
            </a:r>
          </a:p>
          <a:p>
            <a:pPr lvl="2"/>
            <a:r>
              <a:rPr lang="hu-HU" sz="1600" dirty="0"/>
              <a:t>Telefonszám		</a:t>
            </a:r>
            <a:endParaRPr lang="hu-HU" sz="4000" dirty="0"/>
          </a:p>
        </p:txBody>
      </p:sp>
      <p:pic>
        <p:nvPicPr>
          <p:cNvPr id="7" name="image19.png">
            <a:extLst>
              <a:ext uri="{FF2B5EF4-FFF2-40B4-BE49-F238E27FC236}">
                <a16:creationId xmlns:a16="http://schemas.microsoft.com/office/drawing/2014/main" id="{C07911F3-638B-8D38-C7CD-DE33BCFC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70765" y="1690688"/>
            <a:ext cx="7125232" cy="338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72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D280E-696B-2499-B869-F8C59EDCE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6EB970-E856-F3EF-0B86-3A52C993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Felhasználó felület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0BE45B0-15BD-118B-FCED-D2D437F0D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71" y="1733645"/>
            <a:ext cx="3548959" cy="2512430"/>
          </a:xfrm>
        </p:spPr>
        <p:txBody>
          <a:bodyPr/>
          <a:lstStyle/>
          <a:p>
            <a:pPr lvl="2"/>
            <a:r>
              <a:rPr lang="hu-HU" sz="2400" b="1" dirty="0"/>
              <a:t>Bejelentkezés</a:t>
            </a:r>
          </a:p>
          <a:p>
            <a:pPr lvl="3"/>
            <a:r>
              <a:rPr lang="hu-HU" sz="1400" dirty="0"/>
              <a:t>Email</a:t>
            </a:r>
          </a:p>
          <a:p>
            <a:pPr lvl="3"/>
            <a:r>
              <a:rPr lang="hu-HU" sz="1400" dirty="0"/>
              <a:t>Jelszó		</a:t>
            </a:r>
            <a:endParaRPr lang="hu-HU" sz="3800" dirty="0"/>
          </a:p>
        </p:txBody>
      </p:sp>
      <p:pic>
        <p:nvPicPr>
          <p:cNvPr id="4" name="image4.png">
            <a:extLst>
              <a:ext uri="{FF2B5EF4-FFF2-40B4-BE49-F238E27FC236}">
                <a16:creationId xmlns:a16="http://schemas.microsoft.com/office/drawing/2014/main" id="{7C932139-6ADB-0655-2EF6-D20AB74FA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59598" y="1560955"/>
            <a:ext cx="7133148" cy="33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60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E63B8F-92CA-52F5-D617-D9506313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 feladatok eloszlása</a:t>
            </a:r>
          </a:p>
        </p:txBody>
      </p:sp>
      <p:graphicFrame>
        <p:nvGraphicFramePr>
          <p:cNvPr id="6" name="Tartalom helye 5">
            <a:extLst>
              <a:ext uri="{FF2B5EF4-FFF2-40B4-BE49-F238E27FC236}">
                <a16:creationId xmlns:a16="http://schemas.microsoft.com/office/drawing/2014/main" id="{51504795-7163-023B-3026-D17419ECE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7084896"/>
              </p:ext>
            </p:extLst>
          </p:nvPr>
        </p:nvGraphicFramePr>
        <p:xfrm>
          <a:off x="1234126" y="1919894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43484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1FA1F9-574C-04B2-C420-50ECB2E23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hu-HU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Témaválasztás indoklása</a:t>
            </a:r>
          </a:p>
          <a:p>
            <a:pPr lvl="1"/>
            <a:r>
              <a:rPr lang="hu-HU" sz="1400" b="1" dirty="0">
                <a:solidFill>
                  <a:srgbClr val="000000"/>
                </a:solidFill>
                <a:latin typeface="Arial" panose="020B0604020202020204" pitchFamily="34" charset="0"/>
              </a:rPr>
              <a:t>Egészséges életmód fenntartása</a:t>
            </a:r>
          </a:p>
          <a:p>
            <a:pPr lvl="1"/>
            <a:r>
              <a:rPr lang="hu-HU" sz="1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Testmozgás szeretete</a:t>
            </a:r>
          </a:p>
          <a:p>
            <a:r>
              <a:rPr lang="hu-HU" sz="1800" b="1" dirty="0">
                <a:latin typeface="Arial" panose="020B0604020202020204" pitchFamily="34" charset="0"/>
                <a:cs typeface="Arial" panose="020B0604020202020204" pitchFamily="34" charset="0"/>
              </a:rPr>
              <a:t>Célkitűzés</a:t>
            </a:r>
          </a:p>
          <a:p>
            <a:pPr lvl="1"/>
            <a:r>
              <a:rPr lang="hu-HU" sz="1400" b="1" dirty="0">
                <a:latin typeface="Arial" panose="020B0604020202020204" pitchFamily="34" charset="0"/>
                <a:cs typeface="Arial" panose="020B0604020202020204" pitchFamily="34" charset="0"/>
              </a:rPr>
              <a:t>Jövőbeni alkalmazhatóság</a:t>
            </a:r>
          </a:p>
          <a:p>
            <a:pPr lvl="1"/>
            <a:r>
              <a:rPr lang="hu-HU" sz="1400" b="1" dirty="0">
                <a:latin typeface="Arial" panose="020B0604020202020204" pitchFamily="34" charset="0"/>
                <a:cs typeface="Arial" panose="020B0604020202020204" pitchFamily="34" charset="0"/>
              </a:rPr>
              <a:t>Letisztult megjelenés</a:t>
            </a:r>
          </a:p>
          <a:p>
            <a:pPr lvl="1"/>
            <a:r>
              <a:rPr lang="hu-HU" sz="1400" b="1" dirty="0">
                <a:latin typeface="Arial" panose="020B0604020202020204" pitchFamily="34" charset="0"/>
                <a:cs typeface="Arial" panose="020B0604020202020204" pitchFamily="34" charset="0"/>
              </a:rPr>
              <a:t>Biztosított </a:t>
            </a:r>
            <a:r>
              <a:rPr lang="hu-HU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  <a:r>
              <a:rPr lang="hu-HU" sz="1400" b="1" dirty="0">
                <a:latin typeface="Arial" panose="020B0604020202020204" pitchFamily="34" charset="0"/>
                <a:cs typeface="Arial" panose="020B0604020202020204" pitchFamily="34" charset="0"/>
              </a:rPr>
              <a:t> és felhasználói élmény</a:t>
            </a:r>
          </a:p>
          <a:p>
            <a:pPr marL="457200" lvl="1" indent="0">
              <a:buNone/>
            </a:pPr>
            <a:endParaRPr lang="hu-H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1800" b="1" dirty="0">
                <a:latin typeface="Arial" panose="020B0604020202020204" pitchFamily="34" charset="0"/>
                <a:cs typeface="Arial" panose="020B0604020202020204" pitchFamily="34" charset="0"/>
              </a:rPr>
              <a:t>Kiknek szánjunk</a:t>
            </a:r>
          </a:p>
          <a:p>
            <a:pPr lvl="1"/>
            <a:r>
              <a:rPr lang="hu-HU" sz="1400" b="1" dirty="0">
                <a:latin typeface="Arial" panose="020B0604020202020204" pitchFamily="34" charset="0"/>
                <a:cs typeface="Arial" panose="020B0604020202020204" pitchFamily="34" charset="0"/>
              </a:rPr>
              <a:t>Edzőtermeknek</a:t>
            </a:r>
          </a:p>
          <a:p>
            <a:pPr lvl="1"/>
            <a:r>
              <a:rPr lang="hu-HU" sz="1400" b="1" dirty="0">
                <a:latin typeface="Arial" panose="020B0604020202020204" pitchFamily="34" charset="0"/>
                <a:cs typeface="Arial" panose="020B0604020202020204" pitchFamily="34" charset="0"/>
              </a:rPr>
              <a:t>Egyéb sportlétesítményeknek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299AE462-4400-6E6A-20B5-D276BB279122}"/>
              </a:ext>
            </a:extLst>
          </p:cNvPr>
          <p:cNvSpPr txBox="1"/>
          <p:nvPr/>
        </p:nvSpPr>
        <p:spPr>
          <a:xfrm>
            <a:off x="838200" y="410449"/>
            <a:ext cx="60975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4000" dirty="0"/>
              <a:t>Bevezetés</a:t>
            </a:r>
          </a:p>
        </p:txBody>
      </p:sp>
    </p:spTree>
    <p:extLst>
      <p:ext uri="{BB962C8B-B14F-4D97-AF65-F5344CB8AC3E}">
        <p14:creationId xmlns:p14="http://schemas.microsoft.com/office/powerpoint/2010/main" val="816424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5A94FD-47E9-8A58-AC64-72794D6B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C99FF85-3558-1DC6-2CEA-C79D14165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https://upload.wikimedia.org/wikipedia/commons/9/9a/Visual_Studio_Code_1.35_icon.svg</a:t>
            </a:r>
          </a:p>
          <a:p>
            <a:r>
              <a:rPr lang="hu-HU" dirty="0"/>
              <a:t>https://www.drupal.org/project/next</a:t>
            </a:r>
          </a:p>
          <a:p>
            <a:r>
              <a:rPr lang="hu-HU" dirty="0"/>
              <a:t>https://www.ovhcloud.com/asia/learn/what-is-mysql/</a:t>
            </a:r>
          </a:p>
          <a:p>
            <a:r>
              <a:rPr lang="hu-HU" dirty="0"/>
              <a:t>https://upload.wikimedia.org/wikipedia/en/thumb/7/78/XAMPP_logo.svg/1200px-XAMPP_logo.svg.png</a:t>
            </a:r>
          </a:p>
          <a:p>
            <a:r>
              <a:rPr lang="hu-HU" dirty="0"/>
              <a:t>https://medium.com/@mpmekita/prisma-orm-89f689fdc9a5</a:t>
            </a:r>
          </a:p>
          <a:p>
            <a:r>
              <a:rPr lang="hu-HU" dirty="0"/>
              <a:t>https://webkul.com/blog/tailwind-css-best-practices/</a:t>
            </a:r>
          </a:p>
          <a:p>
            <a:r>
              <a:rPr lang="hu-HU" dirty="0"/>
              <a:t>https://en.wikipedia.org/wiki/Node.js#/media/File:Node.js_logo.svg</a:t>
            </a:r>
          </a:p>
        </p:txBody>
      </p:sp>
    </p:spTree>
    <p:extLst>
      <p:ext uri="{BB962C8B-B14F-4D97-AF65-F5344CB8AC3E}">
        <p14:creationId xmlns:p14="http://schemas.microsoft.com/office/powerpoint/2010/main" val="2227426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D6C735-E686-1CFF-B346-A02358BC6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7356"/>
            <a:ext cx="10515600" cy="1325563"/>
          </a:xfrm>
        </p:spPr>
        <p:txBody>
          <a:bodyPr/>
          <a:lstStyle/>
          <a:p>
            <a:r>
              <a:rPr lang="hu-HU" dirty="0"/>
              <a:t>Köszönjük a figyelmet</a:t>
            </a:r>
          </a:p>
        </p:txBody>
      </p:sp>
    </p:spTree>
    <p:extLst>
      <p:ext uri="{BB962C8B-B14F-4D97-AF65-F5344CB8AC3E}">
        <p14:creationId xmlns:p14="http://schemas.microsoft.com/office/powerpoint/2010/main" val="387179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174D41-1005-3922-AA61-DEBA37417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Fejlesztés folyamata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48AFD4-2E66-A4B7-5F85-C112BF43E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909"/>
            <a:ext cx="10515600" cy="4351338"/>
          </a:xfrm>
        </p:spPr>
        <p:txBody>
          <a:bodyPr/>
          <a:lstStyle/>
          <a:p>
            <a:r>
              <a:rPr lang="hu-HU" dirty="0"/>
              <a:t>Fejlesztői eszközök</a:t>
            </a:r>
          </a:p>
          <a:p>
            <a:pPr lvl="1"/>
            <a:r>
              <a:rPr lang="hu-HU" dirty="0"/>
              <a:t>Next.JS</a:t>
            </a:r>
          </a:p>
          <a:p>
            <a:pPr lvl="1"/>
            <a:r>
              <a:rPr lang="hu-HU" dirty="0"/>
              <a:t>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  <a:endParaRPr lang="hu-HU" dirty="0"/>
          </a:p>
          <a:p>
            <a:pPr lvl="1"/>
            <a:r>
              <a:rPr lang="hu-HU" dirty="0" err="1"/>
              <a:t>MySQL</a:t>
            </a:r>
            <a:r>
              <a:rPr lang="hu-HU" dirty="0"/>
              <a:t>(XAMPP)</a:t>
            </a:r>
          </a:p>
          <a:p>
            <a:pPr lvl="1"/>
            <a:r>
              <a:rPr lang="hu-HU" dirty="0" err="1"/>
              <a:t>Tailwind</a:t>
            </a:r>
            <a:r>
              <a:rPr lang="hu-HU" dirty="0"/>
              <a:t> CSS</a:t>
            </a:r>
          </a:p>
          <a:p>
            <a:pPr lvl="1"/>
            <a:r>
              <a:rPr lang="hu-HU" dirty="0" err="1"/>
              <a:t>Prisma</a:t>
            </a:r>
            <a:endParaRPr lang="hu-HU" dirty="0"/>
          </a:p>
          <a:p>
            <a:pPr lvl="1"/>
            <a:r>
              <a:rPr lang="hu-HU" dirty="0" err="1"/>
              <a:t>Node</a:t>
            </a:r>
            <a:r>
              <a:rPr lang="hu-HU" dirty="0"/>
              <a:t> JS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568F65D-D959-DB81-390E-5FEB34E7F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473" y="794949"/>
            <a:ext cx="1791478" cy="179147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58A4A41-2D21-91F5-BDD7-1FDF6E0B2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691" y="2586427"/>
            <a:ext cx="1325563" cy="132556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5A9C743-B720-1A80-6E36-7EBEDA58F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477" y="1311311"/>
            <a:ext cx="2817845" cy="1207648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B578768-1F4A-EC6B-943F-36D617C8AF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248" y="4271574"/>
            <a:ext cx="1292552" cy="1305478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DF33FB4F-D614-FBAD-E9DA-7A5377FAFE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191" y="3325544"/>
            <a:ext cx="2425959" cy="1819469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EBF8C3BD-CBB0-2DEC-FE61-26DAEA651F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176" y="4558567"/>
            <a:ext cx="2415296" cy="120764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94DF0EA4-16A6-5018-1CEC-B6F7C0995D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485" y="2688139"/>
            <a:ext cx="2266401" cy="138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15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A10EBC-0B31-4C9C-B7AD-E9DC18F99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Fejlesztés folyamata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704378A-A874-1434-C1C7-7BC87B0A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Adatbázis felépítése</a:t>
            </a:r>
          </a:p>
          <a:p>
            <a:pPr lvl="1">
              <a:spcAft>
                <a:spcPts val="10000"/>
              </a:spcAft>
            </a:pPr>
            <a:r>
              <a:rPr lang="hu-H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Bérletek tábla</a:t>
            </a:r>
          </a:p>
          <a:p>
            <a:pPr lvl="1">
              <a:spcAft>
                <a:spcPts val="10000"/>
              </a:spcAft>
            </a:pPr>
            <a:r>
              <a:rPr lang="hu-H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Felhasználók tábla</a:t>
            </a:r>
          </a:p>
        </p:txBody>
      </p:sp>
      <p:pic>
        <p:nvPicPr>
          <p:cNvPr id="4" name="image13.png">
            <a:extLst>
              <a:ext uri="{FF2B5EF4-FFF2-40B4-BE49-F238E27FC236}">
                <a16:creationId xmlns:a16="http://schemas.microsoft.com/office/drawing/2014/main" id="{F9C73566-D52B-7C52-92AD-D1CD0415E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41976" y="1707399"/>
            <a:ext cx="4659131" cy="2080145"/>
          </a:xfrm>
          <a:prstGeom prst="rect">
            <a:avLst/>
          </a:prstGeom>
        </p:spPr>
      </p:pic>
      <p:pic>
        <p:nvPicPr>
          <p:cNvPr id="5" name="image1.png">
            <a:extLst>
              <a:ext uri="{FF2B5EF4-FFF2-40B4-BE49-F238E27FC236}">
                <a16:creationId xmlns:a16="http://schemas.microsoft.com/office/drawing/2014/main" id="{1F89EE7E-D3ED-65BA-6E76-73FD47CDC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75658" y="2693449"/>
            <a:ext cx="4780429" cy="1094095"/>
          </a:xfrm>
          <a:prstGeom prst="rect">
            <a:avLst/>
          </a:prstGeom>
        </p:spPr>
      </p:pic>
      <p:pic>
        <p:nvPicPr>
          <p:cNvPr id="7" name="image3.png">
            <a:extLst>
              <a:ext uri="{FF2B5EF4-FFF2-40B4-BE49-F238E27FC236}">
                <a16:creationId xmlns:a16="http://schemas.microsoft.com/office/drawing/2014/main" id="{6337A64A-B832-169F-C29E-1EE24F69F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175658" y="4487596"/>
            <a:ext cx="6114415" cy="1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4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22ABB4-5513-E90B-73BB-F46507E10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 Útvonalak</a:t>
            </a:r>
          </a:p>
          <a:p>
            <a:endParaRPr lang="hu-HU" sz="1800" b="1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3E9712C2-147A-6DD9-5D8E-4C74E567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/>
              <a:t>Fejlesztés folyamata</a:t>
            </a:r>
          </a:p>
        </p:txBody>
      </p:sp>
      <p:graphicFrame>
        <p:nvGraphicFramePr>
          <p:cNvPr id="7" name="Táblázat 6">
            <a:extLst>
              <a:ext uri="{FF2B5EF4-FFF2-40B4-BE49-F238E27FC236}">
                <a16:creationId xmlns:a16="http://schemas.microsoft.com/office/drawing/2014/main" id="{8042A86C-E4A2-C994-057D-8D507197C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596062"/>
              </p:ext>
            </p:extLst>
          </p:nvPr>
        </p:nvGraphicFramePr>
        <p:xfrm>
          <a:off x="5332412" y="1825625"/>
          <a:ext cx="6099175" cy="39102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4635">
                  <a:extLst>
                    <a:ext uri="{9D8B030D-6E8A-4147-A177-3AD203B41FA5}">
                      <a16:colId xmlns:a16="http://schemas.microsoft.com/office/drawing/2014/main" val="2683544191"/>
                    </a:ext>
                  </a:extLst>
                </a:gridCol>
                <a:gridCol w="1524635">
                  <a:extLst>
                    <a:ext uri="{9D8B030D-6E8A-4147-A177-3AD203B41FA5}">
                      <a16:colId xmlns:a16="http://schemas.microsoft.com/office/drawing/2014/main" val="195651371"/>
                    </a:ext>
                  </a:extLst>
                </a:gridCol>
                <a:gridCol w="1524635">
                  <a:extLst>
                    <a:ext uri="{9D8B030D-6E8A-4147-A177-3AD203B41FA5}">
                      <a16:colId xmlns:a16="http://schemas.microsoft.com/office/drawing/2014/main" val="385903171"/>
                    </a:ext>
                  </a:extLst>
                </a:gridCol>
                <a:gridCol w="1525270">
                  <a:extLst>
                    <a:ext uri="{9D8B030D-6E8A-4147-A177-3AD203B41FA5}">
                      <a16:colId xmlns:a16="http://schemas.microsoft.com/office/drawing/2014/main" val="452793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Útvonal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Kérés típusa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Paraméterek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Válasz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8841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/berlet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GET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userID:number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Berlet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3932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 dirty="0">
                          <a:effectLst/>
                        </a:rPr>
                        <a:t>/</a:t>
                      </a:r>
                      <a:r>
                        <a:rPr lang="hu-HU" sz="1100" dirty="0" err="1">
                          <a:effectLst/>
                        </a:rPr>
                        <a:t>berlet</a:t>
                      </a:r>
                      <a:endParaRPr lang="hu-H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POST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 dirty="0" err="1">
                          <a:effectLst/>
                        </a:rPr>
                        <a:t>userID:number</a:t>
                      </a:r>
                      <a:endParaRPr lang="hu-HU" sz="1100" dirty="0">
                        <a:effectLst/>
                      </a:endParaRPr>
                    </a:p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 dirty="0" err="1">
                          <a:effectLst/>
                        </a:rPr>
                        <a:t>title:String</a:t>
                      </a:r>
                      <a:endParaRPr lang="hu-HU" sz="1100" dirty="0">
                        <a:effectLst/>
                      </a:endParaRPr>
                    </a:p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 dirty="0">
                          <a:effectLst/>
                        </a:rPr>
                        <a:t> </a:t>
                      </a:r>
                      <a:endParaRPr lang="hu-H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Object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565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 dirty="0">
                          <a:effectLst/>
                        </a:rPr>
                        <a:t>/</a:t>
                      </a:r>
                      <a:r>
                        <a:rPr lang="hu-HU" sz="1100">
                          <a:effectLst/>
                        </a:rPr>
                        <a:t>berlet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PATCH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ID:string</a:t>
                      </a:r>
                    </a:p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alkalom:number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Object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9807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/user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GET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email:string</a:t>
                      </a:r>
                    </a:p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password:string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User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35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/user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POST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name:string</a:t>
                      </a:r>
                    </a:p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email:string</a:t>
                      </a:r>
                    </a:p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password:string</a:t>
                      </a:r>
                    </a:p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birthDate:string</a:t>
                      </a:r>
                    </a:p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adress:string</a:t>
                      </a:r>
                    </a:p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phoneNumber:string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User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2182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/users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GET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>
                          <a:effectLst/>
                        </a:rPr>
                        <a:t>-</a:t>
                      </a:r>
                      <a:endParaRPr lang="hu-H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3525" indent="-635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100" dirty="0" err="1">
                          <a:effectLst/>
                        </a:rPr>
                        <a:t>User</a:t>
                      </a:r>
                      <a:r>
                        <a:rPr lang="hu-HU" sz="1100" dirty="0">
                          <a:effectLst/>
                        </a:rPr>
                        <a:t> [ ]</a:t>
                      </a:r>
                      <a:endParaRPr lang="hu-H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2570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597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AC5DE1EB-C588-35B1-1C7A-AF0484331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Regisztráció backend oldalról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hu-HU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Bejövő adatok fogadása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hu-HU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Adatátalakítás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hu-HU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Jelszó titkosítás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hu-HU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Felhasználó létrehozása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hu-HU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Sikeres válasz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hu-HU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Hibakezelés</a:t>
            </a:r>
          </a:p>
          <a:p>
            <a:pPr marL="0" indent="0">
              <a:buNone/>
            </a:pPr>
            <a:endParaRPr lang="hu-HU" sz="1400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C20627E8-4451-9D57-D050-874F32C1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/>
              <a:t>Fejlesztés folyamata</a:t>
            </a:r>
          </a:p>
        </p:txBody>
      </p:sp>
      <p:pic>
        <p:nvPicPr>
          <p:cNvPr id="7" name="image6.png">
            <a:extLst>
              <a:ext uri="{FF2B5EF4-FFF2-40B4-BE49-F238E27FC236}">
                <a16:creationId xmlns:a16="http://schemas.microsoft.com/office/drawing/2014/main" id="{9B29D27E-D44B-B5DE-16D4-1910ADF2F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14788" y="1690688"/>
            <a:ext cx="4454784" cy="48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48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5EF12B-CB5F-BF8A-DD4A-F7F9DBFA4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Fejlesztés folyamata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EB90A3F-DD09-986A-D2E0-33DF1D333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Regisztráció a Frontend oldalról</a:t>
            </a:r>
          </a:p>
          <a:p>
            <a:pPr lvl="1"/>
            <a:r>
              <a:rPr lang="hu-HU" sz="1600" dirty="0"/>
              <a:t>Űrlap validálás</a:t>
            </a:r>
          </a:p>
          <a:p>
            <a:pPr lvl="1"/>
            <a:r>
              <a:rPr lang="hu-HU" sz="1600" dirty="0"/>
              <a:t>Dátum kezelés</a:t>
            </a:r>
          </a:p>
          <a:p>
            <a:pPr lvl="1"/>
            <a:r>
              <a:rPr lang="hu-HU" sz="1600" dirty="0"/>
              <a:t>Adatok elküldése a backend részére</a:t>
            </a:r>
          </a:p>
          <a:p>
            <a:pPr lvl="1"/>
            <a:r>
              <a:rPr lang="hu-HU" sz="1600" dirty="0"/>
              <a:t>Hibakezelés</a:t>
            </a:r>
          </a:p>
          <a:p>
            <a:pPr lvl="1"/>
            <a:endParaRPr lang="hu-HU" sz="1600" dirty="0"/>
          </a:p>
          <a:p>
            <a:pPr marL="457200" lvl="1" indent="0">
              <a:buNone/>
            </a:pPr>
            <a:endParaRPr lang="hu-HU" sz="1600" dirty="0"/>
          </a:p>
        </p:txBody>
      </p:sp>
      <p:pic>
        <p:nvPicPr>
          <p:cNvPr id="4" name="image12.png">
            <a:extLst>
              <a:ext uri="{FF2B5EF4-FFF2-40B4-BE49-F238E27FC236}">
                <a16:creationId xmlns:a16="http://schemas.microsoft.com/office/drawing/2014/main" id="{8428508D-6565-5533-A84A-42D0707F1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791861" y="578630"/>
            <a:ext cx="4110974" cy="1246995"/>
          </a:xfrm>
          <a:prstGeom prst="rect">
            <a:avLst/>
          </a:prstGeom>
        </p:spPr>
      </p:pic>
      <p:pic>
        <p:nvPicPr>
          <p:cNvPr id="5" name="image21.png">
            <a:extLst>
              <a:ext uri="{FF2B5EF4-FFF2-40B4-BE49-F238E27FC236}">
                <a16:creationId xmlns:a16="http://schemas.microsoft.com/office/drawing/2014/main" id="{303BCFA7-6BCE-5F83-77DB-D5238D7B0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698386" y="2039130"/>
            <a:ext cx="4297924" cy="45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4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778005-AB38-C10F-7767-FECE70F9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Fejlesztés folyamata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75353D7-5426-0EC9-A5BE-BA07C8ABA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26" y="1554021"/>
            <a:ext cx="10515600" cy="4351338"/>
          </a:xfrm>
        </p:spPr>
        <p:txBody>
          <a:bodyPr/>
          <a:lstStyle/>
          <a:p>
            <a:r>
              <a:rPr lang="hu-HU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Bejelentkezés a backend oldalról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Adatkinyerés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Adatbázis művelet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Biztonsági ellenőrzések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Válasz előkészítése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Hibakezelés</a:t>
            </a:r>
          </a:p>
          <a:p>
            <a:pPr lvl="1"/>
            <a:endParaRPr lang="hu-HU" dirty="0"/>
          </a:p>
        </p:txBody>
      </p:sp>
      <p:pic>
        <p:nvPicPr>
          <p:cNvPr id="4" name="image17.png">
            <a:extLst>
              <a:ext uri="{FF2B5EF4-FFF2-40B4-BE49-F238E27FC236}">
                <a16:creationId xmlns:a16="http://schemas.microsoft.com/office/drawing/2014/main" id="{F8F0DC6F-0264-6F0D-27D3-F8FA86D35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44389" y="1626728"/>
            <a:ext cx="6114415" cy="306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34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E9A79D-86BF-8565-4964-6A50CC734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Fejlesztés folyamata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161B62-CDAB-837F-987A-8414DE276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hu-HU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Bejentkezés</a:t>
            </a:r>
            <a:r>
              <a:rPr lang="hu-HU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frontend oldalról</a:t>
            </a:r>
          </a:p>
          <a:p>
            <a:pPr lvl="1"/>
            <a:r>
              <a:rPr lang="hu-HU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Űrlap Validáció</a:t>
            </a:r>
          </a:p>
          <a:p>
            <a:pPr lvl="1"/>
            <a:r>
              <a:rPr lang="hu-HU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Űrlap Kezelése</a:t>
            </a:r>
          </a:p>
          <a:p>
            <a:pPr lvl="1"/>
            <a:r>
              <a:rPr lang="hu-HU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Adatküldés Kezelése</a:t>
            </a:r>
          </a:p>
          <a:p>
            <a:pPr lvl="1"/>
            <a:r>
              <a:rPr lang="hu-HU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Hibakezelés</a:t>
            </a:r>
          </a:p>
          <a:p>
            <a:endParaRPr lang="hu-HU" dirty="0"/>
          </a:p>
        </p:txBody>
      </p:sp>
      <p:pic>
        <p:nvPicPr>
          <p:cNvPr id="4" name="image10.png">
            <a:extLst>
              <a:ext uri="{FF2B5EF4-FFF2-40B4-BE49-F238E27FC236}">
                <a16:creationId xmlns:a16="http://schemas.microsoft.com/office/drawing/2014/main" id="{E4F7B861-86F0-6970-5FB9-F13BDFCFB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54" y="1825625"/>
            <a:ext cx="5710672" cy="469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14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436</Words>
  <Application>Microsoft Office PowerPoint</Application>
  <PresentationFormat>Szélesvásznú</PresentationFormat>
  <Paragraphs>158</Paragraphs>
  <Slides>21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Office-téma</vt:lpstr>
      <vt:lpstr>Silver edzőterem</vt:lpstr>
      <vt:lpstr>PowerPoint-bemutató</vt:lpstr>
      <vt:lpstr>Fejlesztés folyamata</vt:lpstr>
      <vt:lpstr>Fejlesztés folyamata</vt:lpstr>
      <vt:lpstr>Fejlesztés folyamata</vt:lpstr>
      <vt:lpstr>Fejlesztés folyamata</vt:lpstr>
      <vt:lpstr>Fejlesztés folyamata</vt:lpstr>
      <vt:lpstr>Fejlesztés folyamata</vt:lpstr>
      <vt:lpstr>Fejlesztés folyamata</vt:lpstr>
      <vt:lpstr>Fejlesztés folyamata</vt:lpstr>
      <vt:lpstr>Fejlesztés folyamata</vt:lpstr>
      <vt:lpstr>Admin felület</vt:lpstr>
      <vt:lpstr>Felhasználó felület</vt:lpstr>
      <vt:lpstr>Felhasználó felület</vt:lpstr>
      <vt:lpstr>Felhasználó felület</vt:lpstr>
      <vt:lpstr>Felhasználó felület</vt:lpstr>
      <vt:lpstr>Felhasználó felület</vt:lpstr>
      <vt:lpstr>Felhasználó felület</vt:lpstr>
      <vt:lpstr>Projekt feladatok eloszlása</vt:lpstr>
      <vt:lpstr>Források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Bruder Milán</dc:creator>
  <cp:lastModifiedBy>Bruder Milán</cp:lastModifiedBy>
  <cp:revision>1</cp:revision>
  <dcterms:created xsi:type="dcterms:W3CDTF">2025-04-25T07:51:00Z</dcterms:created>
  <dcterms:modified xsi:type="dcterms:W3CDTF">2025-04-25T09:23:27Z</dcterms:modified>
</cp:coreProperties>
</file>